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9" r:id="rId3"/>
    <p:sldId id="262" r:id="rId4"/>
    <p:sldId id="275" r:id="rId5"/>
    <p:sldId id="257" r:id="rId6"/>
    <p:sldId id="261" r:id="rId7"/>
    <p:sldId id="258" r:id="rId8"/>
    <p:sldId id="276" r:id="rId9"/>
    <p:sldId id="277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9" r:id="rId21"/>
    <p:sldId id="274" r:id="rId22"/>
    <p:sldId id="260" r:id="rId23"/>
    <p:sldId id="278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F40A6E-D888-4051-BC00-7A3276B44A50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66AEBE-AAE3-4B79-8250-F1E213B991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061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 to my cohort of people who help revise the survey questions…</a:t>
            </a:r>
          </a:p>
          <a:p>
            <a:endParaRPr lang="en-US" dirty="0" smtClean="0"/>
          </a:p>
          <a:p>
            <a:r>
              <a:rPr lang="en-US" dirty="0" smtClean="0"/>
              <a:t>Steve</a:t>
            </a:r>
            <a:r>
              <a:rPr lang="en-US" baseline="0" dirty="0" smtClean="0"/>
              <a:t> Schultz from Princeton, Maria Kuntz from Colorado and Ann Lewandowski from Delaware.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6AEBE-AAE3-4B79-8250-F1E213B991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199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of us do additional</a:t>
            </a:r>
            <a:r>
              <a:rPr lang="en-US" baseline="0" dirty="0" smtClean="0"/>
              <a:t> work for areas inside the colleges not usually considered our “core” areas of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6AEBE-AAE3-4B79-8250-F1E213B991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419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CE07-3AFC-4561-89D2-2CCE9865F4DB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7AEC-9215-4B7A-8B66-080B069FE1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12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CE07-3AFC-4561-89D2-2CCE9865F4DB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7AEC-9215-4B7A-8B66-080B069FE1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CE07-3AFC-4561-89D2-2CCE9865F4DB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7AEC-9215-4B7A-8B66-080B069FE1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04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CE07-3AFC-4561-89D2-2CCE9865F4DB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7AEC-9215-4B7A-8B66-080B069FE1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35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CE07-3AFC-4561-89D2-2CCE9865F4DB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7AEC-9215-4B7A-8B66-080B069FE1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48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CE07-3AFC-4561-89D2-2CCE9865F4DB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7AEC-9215-4B7A-8B66-080B069FE1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14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CE07-3AFC-4561-89D2-2CCE9865F4DB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7AEC-9215-4B7A-8B66-080B069FE1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8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CE07-3AFC-4561-89D2-2CCE9865F4DB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7AEC-9215-4B7A-8B66-080B069FE1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5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CE07-3AFC-4561-89D2-2CCE9865F4DB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7AEC-9215-4B7A-8B66-080B069FE1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0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CE07-3AFC-4561-89D2-2CCE9865F4DB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7AEC-9215-4B7A-8B66-080B069FE1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4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CE07-3AFC-4561-89D2-2CCE9865F4DB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27AEC-9215-4B7A-8B66-080B069FE1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4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7CE07-3AFC-4561-89D2-2CCE9865F4DB}" type="datetimeFigureOut">
              <a:rPr lang="en-US" smtClean="0"/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27AEC-9215-4B7A-8B66-080B069FE1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02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0576" y="1536891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5010912"/>
            <a:ext cx="6473952" cy="1499616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lvl="8" algn="r"/>
            <a:r>
              <a:rPr lang="en-US" sz="2400" b="1" dirty="0" smtClean="0"/>
              <a:t>Dawn S. McWilliams</a:t>
            </a:r>
          </a:p>
          <a:p>
            <a:pPr lvl="8" algn="just"/>
            <a:r>
              <a:rPr lang="en-US" sz="2400" b="1" dirty="0" smtClean="0"/>
              <a:t>			July 8, 2019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775" y="1735931"/>
            <a:ext cx="6499785" cy="6381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84576" y="2862662"/>
            <a:ext cx="6096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Communications Survey</a:t>
            </a:r>
            <a:br>
              <a:rPr lang="en-US" sz="4400" b="1" dirty="0">
                <a:solidFill>
                  <a:srgbClr val="FF0000"/>
                </a:solidFill>
              </a:rPr>
            </a:br>
            <a:r>
              <a:rPr lang="en-US" sz="4400" b="1" dirty="0">
                <a:solidFill>
                  <a:srgbClr val="FF0000"/>
                </a:solidFill>
              </a:rPr>
              <a:t/>
            </a:r>
            <a:br>
              <a:rPr lang="en-US" sz="4400" b="1" dirty="0">
                <a:solidFill>
                  <a:srgbClr val="FF0000"/>
                </a:solidFill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17733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Other Duties as Assigned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28433"/>
              </p:ext>
            </p:extLst>
          </p:nvPr>
        </p:nvGraphicFramePr>
        <p:xfrm>
          <a:off x="1578057" y="2053934"/>
          <a:ext cx="81280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74093628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0515318"/>
                    </a:ext>
                  </a:extLst>
                </a:gridCol>
              </a:tblGrid>
              <a:tr h="3589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 </a:t>
                      </a:r>
                      <a:r>
                        <a:rPr lang="en-US" dirty="0" smtClean="0"/>
                        <a:t> Duties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934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Centers, departments or institutes who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have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dedicated communications staff</a:t>
                      </a:r>
                    </a:p>
                    <a:p>
                      <a:pPr algn="l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35%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9819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Centers, departments, or institutes with communications staff who report to college engineering communications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22%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2422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Engineering school communications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who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doing some sort of fundraising communications</a:t>
                      </a:r>
                    </a:p>
                    <a:p>
                      <a:pPr algn="l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24%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444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320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Alumni/Research Magazines/Print vs. Online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Alumni/ Research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Magazine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/>
              <a:t> </a:t>
            </a:r>
            <a:r>
              <a:rPr lang="en-US" b="1" dirty="0" smtClean="0"/>
              <a:t>44</a:t>
            </a:r>
            <a:r>
              <a:rPr lang="en-US" b="1" dirty="0"/>
              <a:t>% </a:t>
            </a:r>
            <a:r>
              <a:rPr lang="en-US" b="1" dirty="0" smtClean="0"/>
              <a:t> </a:t>
            </a:r>
            <a:r>
              <a:rPr lang="en-US" dirty="0" smtClean="0"/>
              <a:t>Create a printed Alumni/ </a:t>
            </a:r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 smtClean="0"/>
              <a:t>Magazine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b="1" dirty="0"/>
              <a:t>57%</a:t>
            </a:r>
            <a:r>
              <a:rPr lang="en-US" dirty="0"/>
              <a:t> </a:t>
            </a:r>
            <a:r>
              <a:rPr lang="en-US" dirty="0" smtClean="0"/>
              <a:t> Create an online Alumni/Research Magazine</a:t>
            </a:r>
          </a:p>
          <a:p>
            <a:r>
              <a:rPr lang="en-US" b="1" dirty="0" smtClean="0"/>
              <a:t> 70</a:t>
            </a:r>
            <a:r>
              <a:rPr lang="en-US" b="1" dirty="0"/>
              <a:t>%</a:t>
            </a:r>
            <a:r>
              <a:rPr lang="en-US" dirty="0"/>
              <a:t> </a:t>
            </a:r>
            <a:r>
              <a:rPr lang="en-US" dirty="0" smtClean="0"/>
              <a:t> Create both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Annual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Report</a:t>
            </a:r>
          </a:p>
          <a:p>
            <a:r>
              <a:rPr lang="en-US" b="1" dirty="0" smtClean="0"/>
              <a:t> 35</a:t>
            </a:r>
            <a:r>
              <a:rPr lang="en-US" b="1" dirty="0"/>
              <a:t>%</a:t>
            </a:r>
            <a:r>
              <a:rPr lang="en-US" dirty="0"/>
              <a:t> </a:t>
            </a:r>
            <a:r>
              <a:rPr lang="en-US" dirty="0" smtClean="0"/>
              <a:t> Create a printed Annual Report</a:t>
            </a:r>
          </a:p>
          <a:p>
            <a:r>
              <a:rPr lang="en-US" b="1" dirty="0" smtClean="0"/>
              <a:t> 27</a:t>
            </a:r>
            <a:r>
              <a:rPr lang="en-US" b="1" dirty="0"/>
              <a:t>%</a:t>
            </a:r>
            <a:r>
              <a:rPr lang="en-US" dirty="0"/>
              <a:t> </a:t>
            </a:r>
            <a:r>
              <a:rPr lang="en-US" dirty="0" smtClean="0"/>
              <a:t> Create an online Annual Report</a:t>
            </a:r>
          </a:p>
          <a:p>
            <a:r>
              <a:rPr lang="en-US" b="1" dirty="0" smtClean="0"/>
              <a:t> 38%  </a:t>
            </a:r>
            <a:r>
              <a:rPr lang="en-US" dirty="0" smtClean="0"/>
              <a:t>Create 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99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School Size-Student and Faculty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000904"/>
              </p:ext>
            </p:extLst>
          </p:nvPr>
        </p:nvGraphicFramePr>
        <p:xfrm>
          <a:off x="1568704" y="1755648"/>
          <a:ext cx="8128000" cy="4690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97491511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993680064"/>
                    </a:ext>
                  </a:extLst>
                </a:gridCol>
              </a:tblGrid>
              <a:tr h="849662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Size </a:t>
                      </a:r>
                      <a:r>
                        <a:rPr lang="en-US" dirty="0" smtClean="0"/>
                        <a:t>of Student Body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438877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School /Students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4147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982324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Masters Students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467.9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244744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Ph.D. Students</a:t>
                      </a:r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425.6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693079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M.Eng.</a:t>
                      </a:r>
                      <a:r>
                        <a:rPr lang="en-US" baseline="0" dirty="0" smtClean="0"/>
                        <a:t> Students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143.4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90775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Undergraduates Students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2890.5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636576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Faculty</a:t>
                      </a:r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6422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312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Measurement Tools for Overall Success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901561"/>
              </p:ext>
            </p:extLst>
          </p:nvPr>
        </p:nvGraphicFramePr>
        <p:xfrm>
          <a:off x="838200" y="1479010"/>
          <a:ext cx="9917514" cy="527989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724394">
                  <a:extLst>
                    <a:ext uri="{9D8B030D-6E8A-4147-A177-3AD203B41FA5}">
                      <a16:colId xmlns:a16="http://schemas.microsoft.com/office/drawing/2014/main" val="4259812493"/>
                    </a:ext>
                  </a:extLst>
                </a:gridCol>
                <a:gridCol w="1798280">
                  <a:extLst>
                    <a:ext uri="{9D8B030D-6E8A-4147-A177-3AD203B41FA5}">
                      <a16:colId xmlns:a16="http://schemas.microsoft.com/office/drawing/2014/main" val="6454674"/>
                    </a:ext>
                  </a:extLst>
                </a:gridCol>
                <a:gridCol w="1798280">
                  <a:extLst>
                    <a:ext uri="{9D8B030D-6E8A-4147-A177-3AD203B41FA5}">
                      <a16:colId xmlns:a16="http://schemas.microsoft.com/office/drawing/2014/main" val="2140583574"/>
                    </a:ext>
                  </a:extLst>
                </a:gridCol>
                <a:gridCol w="1798280">
                  <a:extLst>
                    <a:ext uri="{9D8B030D-6E8A-4147-A177-3AD203B41FA5}">
                      <a16:colId xmlns:a16="http://schemas.microsoft.com/office/drawing/2014/main" val="636628187"/>
                    </a:ext>
                  </a:extLst>
                </a:gridCol>
                <a:gridCol w="1798280">
                  <a:extLst>
                    <a:ext uri="{9D8B030D-6E8A-4147-A177-3AD203B41FA5}">
                      <a16:colId xmlns:a16="http://schemas.microsoft.com/office/drawing/2014/main" val="4289924721"/>
                    </a:ext>
                  </a:extLst>
                </a:gridCol>
              </a:tblGrid>
              <a:tr h="113118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Student and Alumni Engagement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Metrics based Communications Plan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Provided by Central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Outcomes-Achievements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Quantitative</a:t>
                      </a:r>
                      <a:r>
                        <a:rPr lang="en-US" b="0" baseline="0" dirty="0" smtClean="0"/>
                        <a:t> Analysis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4081074"/>
                  </a:ext>
                </a:extLst>
              </a:tr>
              <a:tr h="8701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Philanthropy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Coverage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Reputational Surveys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Leadership </a:t>
                      </a:r>
                      <a:r>
                        <a:rPr lang="en-US" dirty="0" smtClean="0"/>
                        <a:t>Satisfaction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Dean Feedback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0365249"/>
                  </a:ext>
                </a:extLst>
              </a:tr>
              <a:tr h="13922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Stakeholder Engagement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Anecdotal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Enrollment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Population</a:t>
                      </a:r>
                      <a:r>
                        <a:rPr lang="en-US" baseline="0" dirty="0" smtClean="0"/>
                        <a:t> Polls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Feedback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0736496"/>
                  </a:ext>
                </a:extLst>
              </a:tr>
              <a:tr h="8701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Qualitative Analysis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Email Tools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 Hits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Google and Other Tools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Publications Produced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0586238"/>
                  </a:ext>
                </a:extLst>
              </a:tr>
              <a:tr h="8701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Audits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U.S News</a:t>
                      </a:r>
                      <a:r>
                        <a:rPr lang="en-US" i="1" baseline="0" dirty="0" smtClean="0"/>
                        <a:t> &amp; World Report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Web Traffic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Strategic Goals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Websites Built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22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609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Web Measurement Tools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291337"/>
              </p:ext>
            </p:extLst>
          </p:nvPr>
        </p:nvGraphicFramePr>
        <p:xfrm>
          <a:off x="1641856" y="2295906"/>
          <a:ext cx="8489696" cy="390982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122424">
                  <a:extLst>
                    <a:ext uri="{9D8B030D-6E8A-4147-A177-3AD203B41FA5}">
                      <a16:colId xmlns:a16="http://schemas.microsoft.com/office/drawing/2014/main" val="2499643732"/>
                    </a:ext>
                  </a:extLst>
                </a:gridCol>
                <a:gridCol w="2122424">
                  <a:extLst>
                    <a:ext uri="{9D8B030D-6E8A-4147-A177-3AD203B41FA5}">
                      <a16:colId xmlns:a16="http://schemas.microsoft.com/office/drawing/2014/main" val="1732154134"/>
                    </a:ext>
                  </a:extLst>
                </a:gridCol>
                <a:gridCol w="2122424">
                  <a:extLst>
                    <a:ext uri="{9D8B030D-6E8A-4147-A177-3AD203B41FA5}">
                      <a16:colId xmlns:a16="http://schemas.microsoft.com/office/drawing/2014/main" val="1266087396"/>
                    </a:ext>
                  </a:extLst>
                </a:gridCol>
                <a:gridCol w="2122424">
                  <a:extLst>
                    <a:ext uri="{9D8B030D-6E8A-4147-A177-3AD203B41FA5}">
                      <a16:colId xmlns:a16="http://schemas.microsoft.com/office/drawing/2014/main" val="1791908521"/>
                    </a:ext>
                  </a:extLst>
                </a:gridCol>
              </a:tblGrid>
              <a:tr h="13032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Hits on Stories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Time on Site 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Four-Front </a:t>
                      </a:r>
                      <a:r>
                        <a:rPr lang="en-US" b="0" dirty="0" smtClean="0"/>
                        <a:t>Analytics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Page</a:t>
                      </a:r>
                      <a:r>
                        <a:rPr lang="en-US" b="0" baseline="0" dirty="0" smtClean="0"/>
                        <a:t> V</a:t>
                      </a:r>
                      <a:r>
                        <a:rPr lang="en-US" b="0" dirty="0" smtClean="0"/>
                        <a:t>iews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0097621"/>
                  </a:ext>
                </a:extLst>
              </a:tr>
              <a:tr h="13032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Google Analytics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Site Visits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Outcomes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Appearance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2597432"/>
                  </a:ext>
                </a:extLst>
              </a:tr>
              <a:tr h="13032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User </a:t>
                      </a:r>
                      <a:r>
                        <a:rPr lang="en-US" dirty="0" smtClean="0"/>
                        <a:t>Focus Groups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Internal </a:t>
                      </a:r>
                      <a:r>
                        <a:rPr lang="en-US" dirty="0" smtClean="0"/>
                        <a:t>Feedback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Unique Visitors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2148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244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Social Media Measurement Tools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506234"/>
              </p:ext>
            </p:extLst>
          </p:nvPr>
        </p:nvGraphicFramePr>
        <p:xfrm>
          <a:off x="1243584" y="1806735"/>
          <a:ext cx="9485376" cy="419172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34768">
                  <a:extLst>
                    <a:ext uri="{9D8B030D-6E8A-4147-A177-3AD203B41FA5}">
                      <a16:colId xmlns:a16="http://schemas.microsoft.com/office/drawing/2014/main" val="2370830082"/>
                    </a:ext>
                  </a:extLst>
                </a:gridCol>
                <a:gridCol w="2383536">
                  <a:extLst>
                    <a:ext uri="{9D8B030D-6E8A-4147-A177-3AD203B41FA5}">
                      <a16:colId xmlns:a16="http://schemas.microsoft.com/office/drawing/2014/main" val="3797415104"/>
                    </a:ext>
                  </a:extLst>
                </a:gridCol>
                <a:gridCol w="2383536">
                  <a:extLst>
                    <a:ext uri="{9D8B030D-6E8A-4147-A177-3AD203B41FA5}">
                      <a16:colId xmlns:a16="http://schemas.microsoft.com/office/drawing/2014/main" val="1452292208"/>
                    </a:ext>
                  </a:extLst>
                </a:gridCol>
                <a:gridCol w="2383536">
                  <a:extLst>
                    <a:ext uri="{9D8B030D-6E8A-4147-A177-3AD203B41FA5}">
                      <a16:colId xmlns:a16="http://schemas.microsoft.com/office/drawing/2014/main" val="79234178"/>
                    </a:ext>
                  </a:extLst>
                </a:gridCol>
              </a:tblGrid>
              <a:tr h="139724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Engagement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Hootsuite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Shares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Likes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8687337"/>
                  </a:ext>
                </a:extLst>
              </a:tr>
              <a:tr h="13972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Quantitative Analytics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Facebook</a:t>
                      </a:r>
                      <a:r>
                        <a:rPr lang="en-US" baseline="0" dirty="0" smtClean="0"/>
                        <a:t> Insights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Impressions 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Twitter </a:t>
                      </a:r>
                      <a:r>
                        <a:rPr lang="en-US" dirty="0" smtClean="0"/>
                        <a:t>Insights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1107190"/>
                  </a:ext>
                </a:extLst>
              </a:tr>
              <a:tr h="13972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Sprout </a:t>
                      </a:r>
                      <a:r>
                        <a:rPr lang="en-US" dirty="0" smtClean="0"/>
                        <a:t>Social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Retweets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Reach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Hits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8781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762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Writing Measurement Tools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66047"/>
              </p:ext>
            </p:extLst>
          </p:nvPr>
        </p:nvGraphicFramePr>
        <p:xfrm>
          <a:off x="1391920" y="1690688"/>
          <a:ext cx="8128000" cy="39319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9681684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7280073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359406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6072963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Dean’s </a:t>
                      </a:r>
                      <a:r>
                        <a:rPr lang="en-US" b="0" dirty="0" smtClean="0"/>
                        <a:t>satisfaction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Peer </a:t>
                      </a:r>
                      <a:r>
                        <a:rPr lang="en-US" b="0" dirty="0" smtClean="0"/>
                        <a:t>Feedback</a:t>
                      </a:r>
                      <a:endParaRPr lang="en-US" b="0" dirty="0" smtClean="0"/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Web </a:t>
                      </a:r>
                      <a:r>
                        <a:rPr lang="en-US" b="0" dirty="0" smtClean="0"/>
                        <a:t>Analytics</a:t>
                      </a:r>
                      <a:endParaRPr lang="en-US" b="0" dirty="0" smtClean="0"/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Awards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8057708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Readership </a:t>
                      </a:r>
                      <a:r>
                        <a:rPr lang="en-US" dirty="0" smtClean="0"/>
                        <a:t>Surveys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Engagement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Leadership Satisfaction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Social Shares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4319595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Articles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Page </a:t>
                      </a:r>
                      <a:r>
                        <a:rPr lang="en-US" dirty="0" smtClean="0"/>
                        <a:t>Views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Anecdotal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Media Hits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4572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Story Count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Faculty</a:t>
                      </a:r>
                      <a:r>
                        <a:rPr lang="en-US" baseline="0" dirty="0" smtClean="0"/>
                        <a:t> S</a:t>
                      </a:r>
                      <a:r>
                        <a:rPr lang="en-US" dirty="0" smtClean="0"/>
                        <a:t>atisfaction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Evergreen </a:t>
                      </a:r>
                      <a:r>
                        <a:rPr lang="en-US" dirty="0" smtClean="0"/>
                        <a:t>Content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smtClean="0"/>
                        <a:t>Repurposed Content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 Number Published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4784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852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656" y="389509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Media Relations Measurement Tools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161459"/>
              </p:ext>
            </p:extLst>
          </p:nvPr>
        </p:nvGraphicFramePr>
        <p:xfrm>
          <a:off x="1057656" y="1390226"/>
          <a:ext cx="10341865" cy="53035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068373">
                  <a:extLst>
                    <a:ext uri="{9D8B030D-6E8A-4147-A177-3AD203B41FA5}">
                      <a16:colId xmlns:a16="http://schemas.microsoft.com/office/drawing/2014/main" val="562616912"/>
                    </a:ext>
                  </a:extLst>
                </a:gridCol>
                <a:gridCol w="2068373">
                  <a:extLst>
                    <a:ext uri="{9D8B030D-6E8A-4147-A177-3AD203B41FA5}">
                      <a16:colId xmlns:a16="http://schemas.microsoft.com/office/drawing/2014/main" val="4111289897"/>
                    </a:ext>
                  </a:extLst>
                </a:gridCol>
                <a:gridCol w="2068373">
                  <a:extLst>
                    <a:ext uri="{9D8B030D-6E8A-4147-A177-3AD203B41FA5}">
                      <a16:colId xmlns:a16="http://schemas.microsoft.com/office/drawing/2014/main" val="132978027"/>
                    </a:ext>
                  </a:extLst>
                </a:gridCol>
                <a:gridCol w="2068373">
                  <a:extLst>
                    <a:ext uri="{9D8B030D-6E8A-4147-A177-3AD203B41FA5}">
                      <a16:colId xmlns:a16="http://schemas.microsoft.com/office/drawing/2014/main" val="3626507279"/>
                    </a:ext>
                  </a:extLst>
                </a:gridCol>
                <a:gridCol w="2068373">
                  <a:extLst>
                    <a:ext uri="{9D8B030D-6E8A-4147-A177-3AD203B41FA5}">
                      <a16:colId xmlns:a16="http://schemas.microsoft.com/office/drawing/2014/main" val="2300431224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Readership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Cision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/>
                      </a:r>
                      <a:br>
                        <a:rPr lang="en-US" b="0" dirty="0" smtClean="0"/>
                      </a:br>
                      <a:r>
                        <a:rPr lang="en-US" b="0" dirty="0" smtClean="0"/>
                        <a:t>Number </a:t>
                      </a:r>
                      <a:r>
                        <a:rPr lang="en-US" b="0" dirty="0" smtClean="0"/>
                        <a:t>of Earned Media stories</a:t>
                      </a:r>
                    </a:p>
                    <a:p>
                      <a:pPr algn="ctr"/>
                      <a:endParaRPr lang="en-US" b="0" dirty="0" smtClean="0"/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Research Connections </a:t>
                      </a:r>
                      <a:r>
                        <a:rPr lang="en-US" b="0" dirty="0" smtClean="0"/>
                        <a:t>Established</a:t>
                      </a:r>
                      <a:endParaRPr lang="en-US" b="0" dirty="0" smtClean="0"/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Newswise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6336613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Hits on line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Meltwater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ADV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Altmetrics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Clips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0494447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Media Pick ups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Coverage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Quality and Quantity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Crowd Tangle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0617273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</a:t>
                      </a:r>
                      <a:r>
                        <a:rPr lang="en-US" dirty="0" smtClean="0"/>
                        <a:t>Stories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Web Analytics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Google Alerts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Eurekalert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Social Media Shares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1504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676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Publications Measurement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321079"/>
              </p:ext>
            </p:extLst>
          </p:nvPr>
        </p:nvGraphicFramePr>
        <p:xfrm>
          <a:off x="1752600" y="1690688"/>
          <a:ext cx="8651240" cy="49758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162810">
                  <a:extLst>
                    <a:ext uri="{9D8B030D-6E8A-4147-A177-3AD203B41FA5}">
                      <a16:colId xmlns:a16="http://schemas.microsoft.com/office/drawing/2014/main" val="502673714"/>
                    </a:ext>
                  </a:extLst>
                </a:gridCol>
                <a:gridCol w="2162810">
                  <a:extLst>
                    <a:ext uri="{9D8B030D-6E8A-4147-A177-3AD203B41FA5}">
                      <a16:colId xmlns:a16="http://schemas.microsoft.com/office/drawing/2014/main" val="140295278"/>
                    </a:ext>
                  </a:extLst>
                </a:gridCol>
                <a:gridCol w="2162810">
                  <a:extLst>
                    <a:ext uri="{9D8B030D-6E8A-4147-A177-3AD203B41FA5}">
                      <a16:colId xmlns:a16="http://schemas.microsoft.com/office/drawing/2014/main" val="1215139008"/>
                    </a:ext>
                  </a:extLst>
                </a:gridCol>
                <a:gridCol w="2162810">
                  <a:extLst>
                    <a:ext uri="{9D8B030D-6E8A-4147-A177-3AD203B41FA5}">
                      <a16:colId xmlns:a16="http://schemas.microsoft.com/office/drawing/2014/main" val="1285473217"/>
                    </a:ext>
                  </a:extLst>
                </a:gridCol>
              </a:tblGrid>
              <a:tr h="12439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Readership Hits Online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Qualitative Analytics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Peer Award Competitions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E-pub Open Rates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5511067"/>
                  </a:ext>
                </a:extLst>
              </a:tr>
              <a:tr h="12439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Readership Surveys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Internal feedback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U.S. News </a:t>
                      </a:r>
                      <a:r>
                        <a:rPr lang="en-US" dirty="0" smtClean="0"/>
                        <a:t>Ranking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Clicks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4916763"/>
                  </a:ext>
                </a:extLst>
              </a:tr>
              <a:tr h="12439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Quantitative Analytics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Anecdotal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Outcomes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Feedback from Chairs and Deans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233371"/>
                  </a:ext>
                </a:extLst>
              </a:tr>
              <a:tr h="12439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Awards/CASE Awards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ISSUU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Engagement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Alumni Feedback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55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669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Advertising Measurement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94078"/>
              </p:ext>
            </p:extLst>
          </p:nvPr>
        </p:nvGraphicFramePr>
        <p:xfrm>
          <a:off x="1389380" y="1690688"/>
          <a:ext cx="9413240" cy="405987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53310">
                  <a:extLst>
                    <a:ext uri="{9D8B030D-6E8A-4147-A177-3AD203B41FA5}">
                      <a16:colId xmlns:a16="http://schemas.microsoft.com/office/drawing/2014/main" val="1760117095"/>
                    </a:ext>
                  </a:extLst>
                </a:gridCol>
                <a:gridCol w="2353310">
                  <a:extLst>
                    <a:ext uri="{9D8B030D-6E8A-4147-A177-3AD203B41FA5}">
                      <a16:colId xmlns:a16="http://schemas.microsoft.com/office/drawing/2014/main" val="1584749044"/>
                    </a:ext>
                  </a:extLst>
                </a:gridCol>
                <a:gridCol w="2353310">
                  <a:extLst>
                    <a:ext uri="{9D8B030D-6E8A-4147-A177-3AD203B41FA5}">
                      <a16:colId xmlns:a16="http://schemas.microsoft.com/office/drawing/2014/main" val="4031231568"/>
                    </a:ext>
                  </a:extLst>
                </a:gridCol>
                <a:gridCol w="2353310">
                  <a:extLst>
                    <a:ext uri="{9D8B030D-6E8A-4147-A177-3AD203B41FA5}">
                      <a16:colId xmlns:a16="http://schemas.microsoft.com/office/drawing/2014/main" val="2689664273"/>
                    </a:ext>
                  </a:extLst>
                </a:gridCol>
              </a:tblGrid>
              <a:tr h="10149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Quantitative Analytics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Click </a:t>
                      </a:r>
                      <a:r>
                        <a:rPr lang="en-US" b="0" dirty="0" smtClean="0"/>
                        <a:t>Through Rates </a:t>
                      </a:r>
                      <a:r>
                        <a:rPr lang="en-US" b="0" dirty="0" smtClean="0"/>
                        <a:t>(CTR)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Inquires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University Report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5723065"/>
                  </a:ext>
                </a:extLst>
              </a:tr>
              <a:tr h="10149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Media Vendor Analytics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Anecdotal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Meeting Established Goals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 Words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9086762"/>
                  </a:ext>
                </a:extLst>
              </a:tr>
              <a:tr h="10149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Impressions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Conversations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Lead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Conversions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0876178"/>
                  </a:ext>
                </a:extLst>
              </a:tr>
              <a:tr h="10149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Google Analytics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Click </a:t>
                      </a:r>
                      <a:r>
                        <a:rPr lang="en-US" dirty="0" smtClean="0"/>
                        <a:t>Through Rates </a:t>
                      </a:r>
                      <a:r>
                        <a:rPr lang="en-US" dirty="0" smtClean="0"/>
                        <a:t>for Admissions Marketing Campaigns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Applications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8136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565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Overall </a:t>
            </a:r>
            <a:r>
              <a:rPr lang="en-US" b="1" dirty="0" smtClean="0">
                <a:solidFill>
                  <a:srgbClr val="FF0000"/>
                </a:solidFill>
              </a:rPr>
              <a:t>Size </a:t>
            </a:r>
            <a:r>
              <a:rPr lang="en-US" b="1" dirty="0">
                <a:solidFill>
                  <a:srgbClr val="FF0000"/>
                </a:solidFill>
              </a:rPr>
              <a:t>of </a:t>
            </a:r>
            <a:r>
              <a:rPr lang="en-US" b="1" dirty="0" smtClean="0">
                <a:solidFill>
                  <a:srgbClr val="FF0000"/>
                </a:solidFill>
              </a:rPr>
              <a:t>Communications Teams and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Reporting Structure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Overall average </a:t>
            </a:r>
            <a:r>
              <a:rPr lang="en-US" b="1" dirty="0"/>
              <a:t>size of </a:t>
            </a:r>
            <a:r>
              <a:rPr lang="en-US" b="1" dirty="0" smtClean="0"/>
              <a:t>Communications </a:t>
            </a:r>
            <a:r>
              <a:rPr lang="en-US" b="1" dirty="0"/>
              <a:t>teams is </a:t>
            </a:r>
            <a:r>
              <a:rPr lang="en-US" b="1" dirty="0" smtClean="0"/>
              <a:t>4.6</a:t>
            </a:r>
            <a:r>
              <a:rPr lang="en-US" b="1" dirty="0"/>
              <a:t> </a:t>
            </a:r>
            <a:r>
              <a:rPr lang="en-US" dirty="0"/>
              <a:t>  </a:t>
            </a:r>
            <a:endParaRPr lang="en-US" dirty="0" smtClean="0"/>
          </a:p>
          <a:p>
            <a:r>
              <a:rPr lang="en-US" b="1" dirty="0" smtClean="0"/>
              <a:t>Reporting Structures</a:t>
            </a:r>
            <a:endParaRPr lang="en-US" b="1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851933"/>
              </p:ext>
            </p:extLst>
          </p:nvPr>
        </p:nvGraphicFramePr>
        <p:xfrm>
          <a:off x="1605280" y="3060192"/>
          <a:ext cx="813612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064">
                  <a:extLst>
                    <a:ext uri="{9D8B030D-6E8A-4147-A177-3AD203B41FA5}">
                      <a16:colId xmlns:a16="http://schemas.microsoft.com/office/drawing/2014/main" val="2759382735"/>
                    </a:ext>
                  </a:extLst>
                </a:gridCol>
                <a:gridCol w="4068064">
                  <a:extLst>
                    <a:ext uri="{9D8B030D-6E8A-4147-A177-3AD203B41FA5}">
                      <a16:colId xmlns:a16="http://schemas.microsoft.com/office/drawing/2014/main" val="3272664968"/>
                    </a:ext>
                  </a:extLst>
                </a:gridCol>
              </a:tblGrid>
              <a:tr h="6337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Reports to College Dean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67%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780744"/>
                  </a:ext>
                </a:extLst>
              </a:tr>
              <a:tr h="6337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Reports to College Level Assoc. Dean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26%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87751"/>
                  </a:ext>
                </a:extLst>
              </a:tr>
              <a:tr h="6337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Reports to Central University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.7%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335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467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Brand Measurement Tools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404170"/>
              </p:ext>
            </p:extLst>
          </p:nvPr>
        </p:nvGraphicFramePr>
        <p:xfrm>
          <a:off x="838200" y="1483424"/>
          <a:ext cx="10515600" cy="49377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21796648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0213172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98076550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Website Traffic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Survey of </a:t>
                      </a:r>
                      <a:r>
                        <a:rPr lang="en-US" b="0" dirty="0" smtClean="0"/>
                        <a:t>State-Wide </a:t>
                      </a:r>
                      <a:r>
                        <a:rPr lang="en-US" b="0" dirty="0" smtClean="0"/>
                        <a:t>Voters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Student Focus</a:t>
                      </a:r>
                      <a:r>
                        <a:rPr lang="en-US" b="0" baseline="0" dirty="0" smtClean="0"/>
                        <a:t> Groups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6139888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Internal and External Recognition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Alignment with Master Brand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Make Sure Same Family of Style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395393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Contact Feedback, Internal Tracking of Usage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Compliance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Reputational Surveys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146844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Qualitative Feedback of Increased Awareness and Name Recognition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Anecdotal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Feedback from Central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9758086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Reaching Targets for Ad Campaigns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Occasional Perception Surveys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Awareness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4304806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Harris</a:t>
                      </a:r>
                      <a:r>
                        <a:rPr lang="en-US" baseline="0" dirty="0" smtClean="0"/>
                        <a:t> Poll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 Hits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Enrollment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6035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687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Our Biggest Challenges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254351"/>
              </p:ext>
            </p:extLst>
          </p:nvPr>
        </p:nvGraphicFramePr>
        <p:xfrm>
          <a:off x="1448816" y="1825625"/>
          <a:ext cx="9294368" cy="4145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7184">
                  <a:extLst>
                    <a:ext uri="{9D8B030D-6E8A-4147-A177-3AD203B41FA5}">
                      <a16:colId xmlns:a16="http://schemas.microsoft.com/office/drawing/2014/main" val="1978050848"/>
                    </a:ext>
                  </a:extLst>
                </a:gridCol>
                <a:gridCol w="4647184">
                  <a:extLst>
                    <a:ext uri="{9D8B030D-6E8A-4147-A177-3AD203B41FA5}">
                      <a16:colId xmlns:a16="http://schemas.microsoft.com/office/drawing/2014/main" val="3498269092"/>
                    </a:ext>
                  </a:extLst>
                </a:gridCol>
              </a:tblGrid>
              <a:tr h="52447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Challenges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865805"/>
                  </a:ext>
                </a:extLst>
              </a:tr>
              <a:tr h="90525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#1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Staff (41%), Brand Health (30%)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566780"/>
                  </a:ext>
                </a:extLst>
              </a:tr>
              <a:tr h="90525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#2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Staff (30%), Expectations (30%)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524661"/>
                  </a:ext>
                </a:extLst>
              </a:tr>
              <a:tr h="90525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#3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Budget (35%), Expectations (26%)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11790"/>
                  </a:ext>
                </a:extLst>
              </a:tr>
              <a:tr h="90525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#4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Budget (42%), Brand health (40%)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002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522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387" y="486086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Our Biggest C</a:t>
            </a:r>
            <a:r>
              <a:rPr lang="en-US" b="1" dirty="0">
                <a:solidFill>
                  <a:srgbClr val="FF0000"/>
                </a:solidFill>
              </a:rPr>
              <a:t>hallenges (cont.)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687770"/>
              </p:ext>
            </p:extLst>
          </p:nvPr>
        </p:nvGraphicFramePr>
        <p:xfrm>
          <a:off x="1780033" y="1694695"/>
          <a:ext cx="7488576" cy="4925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5658">
                  <a:extLst>
                    <a:ext uri="{9D8B030D-6E8A-4147-A177-3AD203B41FA5}">
                      <a16:colId xmlns:a16="http://schemas.microsoft.com/office/drawing/2014/main" val="3171069625"/>
                    </a:ext>
                  </a:extLst>
                </a:gridCol>
                <a:gridCol w="2496459">
                  <a:extLst>
                    <a:ext uri="{9D8B030D-6E8A-4147-A177-3AD203B41FA5}">
                      <a16:colId xmlns:a16="http://schemas.microsoft.com/office/drawing/2014/main" val="2417839109"/>
                    </a:ext>
                  </a:extLst>
                </a:gridCol>
                <a:gridCol w="2496459">
                  <a:extLst>
                    <a:ext uri="{9D8B030D-6E8A-4147-A177-3AD203B41FA5}">
                      <a16:colId xmlns:a16="http://schemas.microsoft.com/office/drawing/2014/main" val="3828308962"/>
                    </a:ext>
                  </a:extLst>
                </a:gridCol>
              </a:tblGrid>
              <a:tr h="24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9025885"/>
                  </a:ext>
                </a:extLst>
              </a:tr>
              <a:tr h="2462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# 1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Brand Health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30%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8137686"/>
                  </a:ext>
                </a:extLst>
              </a:tr>
              <a:tr h="2462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#1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Staff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41%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1363608"/>
                  </a:ext>
                </a:extLst>
              </a:tr>
              <a:tr h="2462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#1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Expectations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20%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8225535"/>
                  </a:ext>
                </a:extLst>
              </a:tr>
              <a:tr h="2462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#1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Budget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1%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8661412"/>
                  </a:ext>
                </a:extLst>
              </a:tr>
              <a:tr h="2462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2656309"/>
                  </a:ext>
                </a:extLst>
              </a:tr>
              <a:tr h="2462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# 2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Brand Health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1.2%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3898348"/>
                  </a:ext>
                </a:extLst>
              </a:tr>
              <a:tr h="2462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#2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Staff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30%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1440269"/>
                  </a:ext>
                </a:extLst>
              </a:tr>
              <a:tr h="2462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#2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Expectations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30%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6740164"/>
                  </a:ext>
                </a:extLst>
              </a:tr>
              <a:tr h="2462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#2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Budget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21%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1189470"/>
                  </a:ext>
                </a:extLst>
              </a:tr>
              <a:tr h="2462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4118892"/>
                  </a:ext>
                </a:extLst>
              </a:tr>
              <a:tr h="2462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#3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Brand Health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19%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0822472"/>
                  </a:ext>
                </a:extLst>
              </a:tr>
              <a:tr h="2462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#3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Staff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19%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5942364"/>
                  </a:ext>
                </a:extLst>
              </a:tr>
              <a:tr h="2462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#3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Expectations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26%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8148228"/>
                  </a:ext>
                </a:extLst>
              </a:tr>
              <a:tr h="2462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#3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Budget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35%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2372620"/>
                  </a:ext>
                </a:extLst>
              </a:tr>
              <a:tr h="2462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6701917"/>
                  </a:ext>
                </a:extLst>
              </a:tr>
              <a:tr h="2462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#4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Brand Health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40%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3135303"/>
                  </a:ext>
                </a:extLst>
              </a:tr>
              <a:tr h="2462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#4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Staff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.02%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6777579"/>
                  </a:ext>
                </a:extLst>
              </a:tr>
              <a:tr h="2462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#4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Expectations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14%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2115180"/>
                  </a:ext>
                </a:extLst>
              </a:tr>
              <a:tr h="2462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#4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Budget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42%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075135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2475" y="4417017"/>
            <a:ext cx="2417735" cy="1704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005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7733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Questions</a:t>
            </a:r>
            <a:r>
              <a:rPr lang="en-US" b="1" dirty="0" smtClean="0">
                <a:solidFill>
                  <a:srgbClr val="FF0000"/>
                </a:solidFill>
              </a:rPr>
              <a:t>???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Special thanks to:</a:t>
            </a:r>
            <a:endParaRPr lang="en-US" dirty="0"/>
          </a:p>
          <a:p>
            <a:r>
              <a:rPr lang="en-US" b="1" dirty="0"/>
              <a:t>Steven M. </a:t>
            </a:r>
            <a:r>
              <a:rPr lang="en-US" b="1" dirty="0" smtClean="0"/>
              <a:t>Schultz</a:t>
            </a:r>
            <a:r>
              <a:rPr lang="en-US" dirty="0" smtClean="0"/>
              <a:t>, </a:t>
            </a:r>
            <a:r>
              <a:rPr lang="en-US" dirty="0" smtClean="0"/>
              <a:t>College of Engineering, Princeton University</a:t>
            </a:r>
          </a:p>
          <a:p>
            <a:r>
              <a:rPr lang="en-US" b="1" dirty="0" smtClean="0"/>
              <a:t>Maria Kuntz, </a:t>
            </a:r>
            <a:r>
              <a:rPr lang="en-US" dirty="0"/>
              <a:t>College of Engineering and Applied </a:t>
            </a:r>
            <a:r>
              <a:rPr lang="en-US" dirty="0" smtClean="0"/>
              <a:t>Science, University </a:t>
            </a:r>
            <a:r>
              <a:rPr lang="en-US" dirty="0"/>
              <a:t>of Colorado Boulder </a:t>
            </a:r>
            <a:endParaRPr lang="en-US" dirty="0" smtClean="0"/>
          </a:p>
          <a:p>
            <a:r>
              <a:rPr lang="en-US" b="1" dirty="0"/>
              <a:t>Ann </a:t>
            </a:r>
            <a:r>
              <a:rPr lang="en-US" b="1" dirty="0" smtClean="0"/>
              <a:t>Lewandowski</a:t>
            </a:r>
            <a:r>
              <a:rPr lang="en-US" dirty="0" smtClean="0"/>
              <a:t>, College </a:t>
            </a:r>
            <a:r>
              <a:rPr lang="en-US" dirty="0"/>
              <a:t>of </a:t>
            </a:r>
            <a:r>
              <a:rPr lang="en-US" dirty="0" smtClean="0"/>
              <a:t>Engineering, University of </a:t>
            </a:r>
            <a:r>
              <a:rPr lang="en-US" dirty="0" smtClean="0"/>
              <a:t>Delaware</a:t>
            </a:r>
          </a:p>
          <a:p>
            <a:r>
              <a:rPr lang="en-US" b="1" dirty="0" smtClean="0"/>
              <a:t>Nathan Kahal</a:t>
            </a:r>
            <a:r>
              <a:rPr lang="en-US" dirty="0" smtClean="0"/>
              <a:t>, </a:t>
            </a:r>
            <a:r>
              <a:rPr lang="en-US" dirty="0"/>
              <a:t>Communications and Society </a:t>
            </a:r>
            <a:r>
              <a:rPr lang="en-US" dirty="0" smtClean="0"/>
              <a:t>Advancement American </a:t>
            </a:r>
            <a:r>
              <a:rPr lang="en-US" dirty="0"/>
              <a:t>Society for Engineering Education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33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Staff Workload Breakdown 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91570"/>
              </p:ext>
            </p:extLst>
          </p:nvPr>
        </p:nvGraphicFramePr>
        <p:xfrm>
          <a:off x="838200" y="1265778"/>
          <a:ext cx="9960864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432">
                  <a:extLst>
                    <a:ext uri="{9D8B030D-6E8A-4147-A177-3AD203B41FA5}">
                      <a16:colId xmlns:a16="http://schemas.microsoft.com/office/drawing/2014/main" val="2629212009"/>
                    </a:ext>
                  </a:extLst>
                </a:gridCol>
                <a:gridCol w="4980432">
                  <a:extLst>
                    <a:ext uri="{9D8B030D-6E8A-4147-A177-3AD203B41FA5}">
                      <a16:colId xmlns:a16="http://schemas.microsoft.com/office/drawing/2014/main" val="1765579404"/>
                    </a:ext>
                  </a:extLst>
                </a:gridCol>
              </a:tblGrid>
              <a:tr h="2295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FTE Average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53034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Website   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   .75 FTE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09369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Social Media  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  .37 FTE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91684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Writing     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  .70 FTE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50827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          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 .31 FTE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48269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Publications 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.36 FTE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665216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Advertising 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.12 FTE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52748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Admissions work   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.07 FTE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17262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Brand Work    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 .14 FTE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14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192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Staff Workload </a:t>
            </a:r>
            <a:r>
              <a:rPr lang="en-US" b="1" dirty="0" smtClean="0">
                <a:solidFill>
                  <a:srgbClr val="FF0000"/>
                </a:solidFill>
              </a:rPr>
              <a:t>Breakdown (cont.)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538926"/>
              </p:ext>
            </p:extLst>
          </p:nvPr>
        </p:nvGraphicFramePr>
        <p:xfrm>
          <a:off x="838200" y="1825625"/>
          <a:ext cx="9960864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432">
                  <a:extLst>
                    <a:ext uri="{9D8B030D-6E8A-4147-A177-3AD203B41FA5}">
                      <a16:colId xmlns:a16="http://schemas.microsoft.com/office/drawing/2014/main" val="4078407121"/>
                    </a:ext>
                  </a:extLst>
                </a:gridCol>
                <a:gridCol w="4980432">
                  <a:extLst>
                    <a:ext uri="{9D8B030D-6E8A-4147-A177-3AD203B41FA5}">
                      <a16:colId xmlns:a16="http://schemas.microsoft.com/office/drawing/2014/main" val="2129025069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Events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 .24 FTE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66669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Graphic Designer  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  .47 FTE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29169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Art Direction  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.14 FTE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647155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Other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.56 FTE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73277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Interns     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1.0 FTE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89482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Scientific Illustration    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.02 FTE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117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958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Media Staff Size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548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Number of Dedicated </a:t>
            </a:r>
            <a:r>
              <a:rPr lang="en-US" b="1" dirty="0"/>
              <a:t>Media Staff was an interesting one: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950619"/>
              </p:ext>
            </p:extLst>
          </p:nvPr>
        </p:nvGraphicFramePr>
        <p:xfrm>
          <a:off x="1752600" y="2025365"/>
          <a:ext cx="8128000" cy="4556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17483210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6338169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Interesting</a:t>
                      </a:r>
                      <a:r>
                        <a:rPr lang="en-US" baseline="0" dirty="0" smtClean="0"/>
                        <a:t> Media Facts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480125"/>
                  </a:ext>
                </a:extLst>
              </a:tr>
              <a:tr h="715803">
                <a:tc>
                  <a:txBody>
                    <a:bodyPr/>
                    <a:lstStyle/>
                    <a:p>
                      <a:r>
                        <a:rPr lang="en-US" dirty="0" smtClean="0"/>
                        <a:t>Avg. of full time employees for media (either at the college or central)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3.6 FTE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065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Only 11 schools did all of their media relations </a:t>
                      </a:r>
                      <a:r>
                        <a:rPr lang="en-US" dirty="0" smtClean="0"/>
                        <a:t>in-house </a:t>
                      </a:r>
                      <a:r>
                        <a:rPr lang="en-US" dirty="0" smtClean="0"/>
                        <a:t>out of 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281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others use </a:t>
                      </a:r>
                      <a:r>
                        <a:rPr lang="en-US" dirty="0" smtClean="0"/>
                        <a:t>central university relations </a:t>
                      </a:r>
                      <a:r>
                        <a:rPr lang="en-US" dirty="0" smtClean="0"/>
                        <a:t>to augment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(and in many cases largely augment)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023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Only 6 of </a:t>
                      </a:r>
                      <a:r>
                        <a:rPr lang="en-US" dirty="0" smtClean="0"/>
                        <a:t>the schools </a:t>
                      </a:r>
                      <a:r>
                        <a:rPr lang="en-US" dirty="0" smtClean="0"/>
                        <a:t>report directly to the Central structure for media relations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23.6%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038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number of faculty per college supported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179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862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Media hits were all over the board: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968 (two outliers. 15 per year, and 13,000 -which is Cornell)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795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631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97" y="60388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Top Audiences by Rank Order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5" y="15779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85646" y="6176963"/>
            <a:ext cx="3872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*Basics </a:t>
            </a:r>
            <a:r>
              <a:rPr lang="en-US" sz="1100" dirty="0"/>
              <a:t>Analysis by percentage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564263"/>
              </p:ext>
            </p:extLst>
          </p:nvPr>
        </p:nvGraphicFramePr>
        <p:xfrm>
          <a:off x="507873" y="1107440"/>
          <a:ext cx="11119104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9552">
                  <a:extLst>
                    <a:ext uri="{9D8B030D-6E8A-4147-A177-3AD203B41FA5}">
                      <a16:colId xmlns:a16="http://schemas.microsoft.com/office/drawing/2014/main" val="3618583932"/>
                    </a:ext>
                  </a:extLst>
                </a:gridCol>
                <a:gridCol w="5559552">
                  <a:extLst>
                    <a:ext uri="{9D8B030D-6E8A-4147-A177-3AD203B41FA5}">
                      <a16:colId xmlns:a16="http://schemas.microsoft.com/office/drawing/2014/main" val="1489057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420967"/>
                  </a:ext>
                </a:extLst>
              </a:tr>
              <a:tr h="7727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 1 Audiences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Prospective Grad (31%) and Prospect Undergrad (31%) External and Peers (29%)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736763"/>
                  </a:ext>
                </a:extLst>
              </a:tr>
              <a:tr h="3091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#2 Audiences: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Alumni ( 24%) and External and Peers  (21%)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942453"/>
                  </a:ext>
                </a:extLst>
              </a:tr>
              <a:tr h="540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#3 Audiences: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Alumni (19%) and Corporate (21%)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443204"/>
                  </a:ext>
                </a:extLst>
              </a:tr>
              <a:tr h="540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#4 Audiences: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Alumni (23%) and Prospective Grads (17%)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282039"/>
                  </a:ext>
                </a:extLst>
              </a:tr>
              <a:tr h="540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#5 Audiences: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Current Students (12%), External and  (12%), and Corporate (12%)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024397"/>
                  </a:ext>
                </a:extLst>
              </a:tr>
              <a:tr h="540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#6 Audiences: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Corporate (19%)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92826"/>
                  </a:ext>
                </a:extLst>
              </a:tr>
              <a:tr h="5409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#7 Audiences: 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Current Students (21%), Corporate (21%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690357"/>
                  </a:ext>
                </a:extLst>
              </a:tr>
              <a:tr h="540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#8Audiences: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Internal (21%), Govt.(24%)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058554"/>
                  </a:ext>
                </a:extLst>
              </a:tr>
              <a:tr h="540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#9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Audiences: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Govt. (30%)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739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50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46624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Budgets*</a:t>
            </a:r>
            <a:r>
              <a:rPr lang="en-US" dirty="0"/>
              <a:t> 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12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2556" y="2287842"/>
            <a:ext cx="19070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*These </a:t>
            </a:r>
            <a:r>
              <a:rPr lang="en-US" dirty="0"/>
              <a:t>are all over the board since we did not have full participation on this in the </a:t>
            </a:r>
            <a:r>
              <a:rPr lang="en-US" dirty="0" smtClean="0"/>
              <a:t>survey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174545"/>
              </p:ext>
            </p:extLst>
          </p:nvPr>
        </p:nvGraphicFramePr>
        <p:xfrm>
          <a:off x="3012694" y="192564"/>
          <a:ext cx="7899146" cy="6656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9573">
                  <a:extLst>
                    <a:ext uri="{9D8B030D-6E8A-4147-A177-3AD203B41FA5}">
                      <a16:colId xmlns:a16="http://schemas.microsoft.com/office/drawing/2014/main" val="2040955849"/>
                    </a:ext>
                  </a:extLst>
                </a:gridCol>
                <a:gridCol w="3949573">
                  <a:extLst>
                    <a:ext uri="{9D8B030D-6E8A-4147-A177-3AD203B41FA5}">
                      <a16:colId xmlns:a16="http://schemas.microsoft.com/office/drawing/2014/main" val="4132343199"/>
                    </a:ext>
                  </a:extLst>
                </a:gridCol>
              </a:tblGrid>
              <a:tr h="334262">
                <a:tc>
                  <a:txBody>
                    <a:bodyPr/>
                    <a:lstStyle/>
                    <a:p>
                      <a:r>
                        <a:rPr lang="en-US" dirty="0" smtClean="0"/>
                        <a:t>Overall Budget 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$154,714  (outliers $500; $800,000)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664258"/>
                  </a:ext>
                </a:extLst>
              </a:tr>
              <a:tr h="58495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Web Budgets Average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$ 17,142</a:t>
                      </a:r>
                    </a:p>
                    <a:p>
                      <a:pPr algn="l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5387376"/>
                  </a:ext>
                </a:extLst>
              </a:tr>
              <a:tr h="58495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Web Hosting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Not in anyone’s budget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0438811"/>
                  </a:ext>
                </a:extLst>
              </a:tr>
              <a:tr h="58495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Social Media Average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$17,967</a:t>
                      </a:r>
                    </a:p>
                    <a:p>
                      <a:pPr algn="l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6463216"/>
                  </a:ext>
                </a:extLst>
              </a:tr>
              <a:tr h="58495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Writing Budget Average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$10,285 </a:t>
                      </a:r>
                    </a:p>
                    <a:p>
                      <a:pPr algn="l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661615"/>
                  </a:ext>
                </a:extLst>
              </a:tr>
              <a:tr h="58495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 Budget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$4,928 (in house- or central)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5281665"/>
                  </a:ext>
                </a:extLst>
              </a:tr>
              <a:tr h="58495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Publications Budget Average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$41,149</a:t>
                      </a:r>
                    </a:p>
                    <a:p>
                      <a:pPr algn="l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7533767"/>
                  </a:ext>
                </a:extLst>
              </a:tr>
              <a:tr h="58495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Advertising Budget Average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$38,462</a:t>
                      </a:r>
                    </a:p>
                    <a:p>
                      <a:pPr algn="l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1400841"/>
                  </a:ext>
                </a:extLst>
              </a:tr>
              <a:tr h="58495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Branding Budget Average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$36,419  (ties  nicely to the number on challenge. Brand Health)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1561350"/>
                  </a:ext>
                </a:extLst>
              </a:tr>
              <a:tr h="58495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Events Budget Average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$24,920</a:t>
                      </a:r>
                    </a:p>
                    <a:p>
                      <a:pPr algn="l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4830830"/>
                  </a:ext>
                </a:extLst>
              </a:tr>
              <a:tr h="58495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Other Budget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$3,972.00</a:t>
                      </a:r>
                    </a:p>
                    <a:p>
                      <a:pPr algn="l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9714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102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How </a:t>
            </a:r>
            <a:r>
              <a:rPr lang="en-US" b="1" dirty="0" smtClean="0">
                <a:solidFill>
                  <a:srgbClr val="FF0000"/>
                </a:solidFill>
              </a:rPr>
              <a:t>We </a:t>
            </a:r>
            <a:r>
              <a:rPr lang="en-US" b="1" dirty="0" smtClean="0">
                <a:solidFill>
                  <a:srgbClr val="FF0000"/>
                </a:solidFill>
              </a:rPr>
              <a:t>Spend </a:t>
            </a:r>
            <a:r>
              <a:rPr lang="en-US" b="1" dirty="0">
                <a:solidFill>
                  <a:srgbClr val="FF0000"/>
                </a:solidFill>
              </a:rPr>
              <a:t>O</a:t>
            </a:r>
            <a:r>
              <a:rPr lang="en-US" b="1" dirty="0" smtClean="0">
                <a:solidFill>
                  <a:srgbClr val="FF0000"/>
                </a:solidFill>
              </a:rPr>
              <a:t>ur </a:t>
            </a:r>
            <a:r>
              <a:rPr lang="en-US" b="1" dirty="0" smtClean="0">
                <a:solidFill>
                  <a:srgbClr val="FF0000"/>
                </a:solidFill>
              </a:rPr>
              <a:t>Time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186675"/>
              </p:ext>
            </p:extLst>
          </p:nvPr>
        </p:nvGraphicFramePr>
        <p:xfrm>
          <a:off x="838200" y="188658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99290185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356349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Hours per Week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986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28.78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892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6.41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699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Writing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15.15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906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Press Releases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29.54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5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11.3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893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Admissions Marketing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24.73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6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Advertising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6.69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896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8.63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35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Fundraising Communications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4.2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100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288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How </a:t>
            </a:r>
            <a:r>
              <a:rPr lang="en-US" b="1" dirty="0" smtClean="0">
                <a:solidFill>
                  <a:srgbClr val="FF0000"/>
                </a:solidFill>
              </a:rPr>
              <a:t>We </a:t>
            </a:r>
            <a:r>
              <a:rPr lang="en-US" b="1" dirty="0" smtClean="0">
                <a:solidFill>
                  <a:srgbClr val="FF0000"/>
                </a:solidFill>
              </a:rPr>
              <a:t>Spend Our Time (Other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94058"/>
              </p:ext>
            </p:extLst>
          </p:nvPr>
        </p:nvGraphicFramePr>
        <p:xfrm>
          <a:off x="838200" y="1825625"/>
          <a:ext cx="10515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06712271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1040881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Hours per Week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565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Podcasts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08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Photo/Video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314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Speechwriting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10-20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682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Administrative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176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33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114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64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683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1142</Words>
  <Application>Microsoft Office PowerPoint</Application>
  <PresentationFormat>Widescreen</PresentationFormat>
  <Paragraphs>406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Office Theme</vt:lpstr>
      <vt:lpstr>  </vt:lpstr>
      <vt:lpstr>Overall Size of Communications Teams and Reporting Structure</vt:lpstr>
      <vt:lpstr>Staff Workload Breakdown </vt:lpstr>
      <vt:lpstr>Staff Workload Breakdown (cont.)</vt:lpstr>
      <vt:lpstr>Media Staff Size</vt:lpstr>
      <vt:lpstr>Top Audiences by Rank Order</vt:lpstr>
      <vt:lpstr>   Budgets*      </vt:lpstr>
      <vt:lpstr>How We Spend Our Time</vt:lpstr>
      <vt:lpstr>How We Spend Our Time (Other)</vt:lpstr>
      <vt:lpstr>Other Duties as Assigned</vt:lpstr>
      <vt:lpstr>Alumni/Research Magazines/Print vs. Online</vt:lpstr>
      <vt:lpstr>School Size-Student and Faculty</vt:lpstr>
      <vt:lpstr>Measurement Tools for Overall Success</vt:lpstr>
      <vt:lpstr>Web Measurement Tools</vt:lpstr>
      <vt:lpstr>Social Media Measurement Tools</vt:lpstr>
      <vt:lpstr>Writing Measurement Tools</vt:lpstr>
      <vt:lpstr>Media Relations Measurement Tools</vt:lpstr>
      <vt:lpstr>Publications Measurement</vt:lpstr>
      <vt:lpstr>Advertising Measurement</vt:lpstr>
      <vt:lpstr>Brand Measurement Tools</vt:lpstr>
      <vt:lpstr>Our Biggest Challenges</vt:lpstr>
      <vt:lpstr>Our Biggest Challenges (cont.)</vt:lpstr>
      <vt:lpstr>Questions??? </vt:lpstr>
    </vt:vector>
  </TitlesOfParts>
  <Company>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ASEE Communications Survey March 2019</dc:title>
  <dc:creator>Dawn S. McWilliams</dc:creator>
  <cp:lastModifiedBy>Dawn S. McWilliams</cp:lastModifiedBy>
  <cp:revision>62</cp:revision>
  <cp:lastPrinted>2019-07-01T12:04:08Z</cp:lastPrinted>
  <dcterms:created xsi:type="dcterms:W3CDTF">2019-06-05T18:18:32Z</dcterms:created>
  <dcterms:modified xsi:type="dcterms:W3CDTF">2019-07-03T16:52:26Z</dcterms:modified>
</cp:coreProperties>
</file>